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1" r:id="rId6"/>
    <p:sldId id="259" r:id="rId7"/>
    <p:sldId id="260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34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898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004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967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156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4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989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63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59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2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540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DF6D-9FD8-4A7C-A7A6-80C77AB92DA0}" type="datetimeFigureOut">
              <a:rPr lang="id-ID" smtClean="0"/>
              <a:t>20/04/2021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35BF-A419-4F65-A837-E07C6568AF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796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Evaluasi</a:t>
            </a:r>
            <a:r>
              <a:rPr lang="en-US" sz="7200" dirty="0" smtClean="0"/>
              <a:t> PBM </a:t>
            </a:r>
            <a:endParaRPr lang="id-ID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err="1" smtClean="0"/>
              <a:t>Sebelum</a:t>
            </a:r>
            <a:r>
              <a:rPr lang="en-US" sz="3200" b="1" dirty="0" smtClean="0"/>
              <a:t> UTS)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7284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err="1" smtClean="0"/>
              <a:t>Gambaran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Pemanfaat</a:t>
            </a:r>
            <a:r>
              <a:rPr lang="en-US" sz="5400" b="1" dirty="0" smtClean="0"/>
              <a:t> Aula </a:t>
            </a:r>
          </a:p>
          <a:p>
            <a:pPr marL="0" indent="0" algn="ctr">
              <a:buNone/>
            </a:pP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</a:p>
          <a:p>
            <a:pPr marL="0" indent="0" algn="ctr">
              <a:buNone/>
            </a:pPr>
            <a:r>
              <a:rPr lang="en-US" sz="5400" b="1" dirty="0" err="1" smtClean="0"/>
              <a:t>Departemen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34821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prstClr val="black"/>
                </a:solidFill>
              </a:rPr>
              <a:t>Pemanfaatan</a:t>
            </a:r>
            <a:r>
              <a:rPr lang="en-US" b="1" dirty="0">
                <a:solidFill>
                  <a:prstClr val="black"/>
                </a:solidFill>
              </a:rPr>
              <a:t> Aula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FKM,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beberpa</a:t>
            </a:r>
            <a:r>
              <a:rPr lang="en-US" dirty="0" smtClean="0"/>
              <a:t> MK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agama, </a:t>
            </a:r>
            <a:r>
              <a:rPr lang="en-US" dirty="0" err="1" smtClean="0"/>
              <a:t>bahasa</a:t>
            </a:r>
            <a:r>
              <a:rPr lang="en-US" dirty="0" smtClean="0"/>
              <a:t> Indonesia,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KIA FK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di </a:t>
            </a:r>
            <a:r>
              <a:rPr lang="en-US" dirty="0" err="1" smtClean="0"/>
              <a:t>Minat</a:t>
            </a:r>
            <a:r>
              <a:rPr lang="en-US" dirty="0" smtClean="0"/>
              <a:t> KIA Prodi S2 </a:t>
            </a:r>
            <a:r>
              <a:rPr lang="en-US" dirty="0" err="1" smtClean="0"/>
              <a:t>Kesmas</a:t>
            </a:r>
            <a:endParaRPr lang="en-US" dirty="0" smtClean="0"/>
          </a:p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AULA 50%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Devisi</a:t>
            </a:r>
            <a:r>
              <a:rPr lang="en-US" dirty="0" smtClean="0"/>
              <a:t> </a:t>
            </a:r>
            <a:r>
              <a:rPr lang="en-US" dirty="0" err="1" smtClean="0"/>
              <a:t>Promkes</a:t>
            </a:r>
            <a:r>
              <a:rPr lang="en-US" dirty="0" smtClean="0"/>
              <a:t>, AKK, </a:t>
            </a:r>
            <a:r>
              <a:rPr lang="en-US" dirty="0" err="1" smtClean="0"/>
              <a:t>Kesling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MK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dirty="0" err="1" smtClean="0"/>
              <a:t>Departemen</a:t>
            </a:r>
            <a:r>
              <a:rPr lang="en-US" dirty="0" smtClean="0"/>
              <a:t> K3,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MK yang </a:t>
            </a:r>
            <a:r>
              <a:rPr lang="en-US" dirty="0" err="1" smtClean="0"/>
              <a:t>memanfaatkan</a:t>
            </a:r>
            <a:r>
              <a:rPr lang="en-US" dirty="0" smtClean="0"/>
              <a:t> AULA </a:t>
            </a:r>
            <a:r>
              <a:rPr lang="en-US" dirty="0" err="1" smtClean="0"/>
              <a:t>dalam</a:t>
            </a:r>
            <a:r>
              <a:rPr lang="en-US" dirty="0" smtClean="0"/>
              <a:t> PBM </a:t>
            </a:r>
            <a:r>
              <a:rPr lang="en-US" dirty="0" err="1" smtClean="0"/>
              <a:t>yaitu</a:t>
            </a:r>
            <a:r>
              <a:rPr lang="en-US" dirty="0" smtClean="0"/>
              <a:t> 6,7%. </a:t>
            </a:r>
            <a:r>
              <a:rPr lang="en-US" dirty="0" err="1">
                <a:solidFill>
                  <a:prstClr val="black"/>
                </a:solidFill>
              </a:rPr>
              <a:t>Minat</a:t>
            </a:r>
            <a:r>
              <a:rPr lang="en-US" dirty="0">
                <a:solidFill>
                  <a:prstClr val="black"/>
                </a:solidFill>
              </a:rPr>
              <a:t> KIA Prodi S2 </a:t>
            </a:r>
            <a:r>
              <a:rPr lang="en-US" dirty="0" err="1" smtClean="0">
                <a:solidFill>
                  <a:prstClr val="black"/>
                </a:solidFill>
              </a:rPr>
              <a:t>Kesmas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juga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belum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/>
              <a:t>memanfaatkan</a:t>
            </a:r>
            <a:r>
              <a:rPr lang="en-US" dirty="0"/>
              <a:t> AULA </a:t>
            </a:r>
            <a:r>
              <a:rPr lang="en-US" dirty="0" err="1"/>
              <a:t>dalam</a:t>
            </a:r>
            <a:r>
              <a:rPr lang="en-US" dirty="0"/>
              <a:t> PBM</a:t>
            </a:r>
            <a:endParaRPr lang="en-US" dirty="0" smtClean="0"/>
          </a:p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0523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058999"/>
              </p:ext>
            </p:extLst>
          </p:nvPr>
        </p:nvGraphicFramePr>
        <p:xfrm>
          <a:off x="2864223" y="1788457"/>
          <a:ext cx="6024283" cy="4612344"/>
        </p:xfrm>
        <a:graphic>
          <a:graphicData uri="http://schemas.openxmlformats.org/drawingml/2006/table">
            <a:tbl>
              <a:tblPr/>
              <a:tblGrid>
                <a:gridCol w="3176081"/>
                <a:gridCol w="971785"/>
                <a:gridCol w="912531"/>
                <a:gridCol w="963886"/>
              </a:tblGrid>
              <a:tr h="23135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Pemanfaatan 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Tidak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050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AKK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03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EBIOP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847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Epidemiologi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(56,5%)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(43,5%)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Biostatistika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11(57,9%)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(42,1%)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Kependudukan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(83,3%)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Promkes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(86,7%)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Kesling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(35,7%)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(64,3%)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(93,3%)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7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Gizi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(51,4%)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(48,6%)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7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KIA (FK)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7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FKM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(33,3%)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(66,7%)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16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(53,0%)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(47,0%)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3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 : Delivery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515165"/>
              </p:ext>
            </p:extLst>
          </p:nvPr>
        </p:nvGraphicFramePr>
        <p:xfrm>
          <a:off x="2116416" y="2295198"/>
          <a:ext cx="6570384" cy="3600450"/>
        </p:xfrm>
        <a:graphic>
          <a:graphicData uri="http://schemas.openxmlformats.org/drawingml/2006/table">
            <a:tbl>
              <a:tblPr/>
              <a:tblGrid>
                <a:gridCol w="2555419"/>
                <a:gridCol w="895247"/>
                <a:gridCol w="900953"/>
                <a:gridCol w="2218765"/>
              </a:tblGrid>
              <a:tr h="200025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Tidak 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AKK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(27,3%)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(72,7%)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5,62 ( 1,25 - 12 )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EBIOP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Epidemiologi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(40,0%)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(60,0%)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 ( 1 - 7 )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Biostatistika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2(25,0%)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(75,0%)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4,08 ( 1,5 - 6 )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Kependudukan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 ( 1 - 1,33)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Promkes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(53,8%)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(46,2%)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3,79 (1,25 - 8 )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Kesling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5,67 ( 1 - 11 )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Gizi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(64,7%)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(35,3%)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2,83 ( 1 - 8 )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FKM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(64,3%)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(35,7%)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8,75 ( 1 - 15 )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(43,5%)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(56,5%)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4,71  ( 1 - 12 )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74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 : Interaction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558962"/>
              </p:ext>
            </p:extLst>
          </p:nvPr>
        </p:nvGraphicFramePr>
        <p:xfrm>
          <a:off x="2143310" y="1690688"/>
          <a:ext cx="6530043" cy="3930182"/>
        </p:xfrm>
        <a:graphic>
          <a:graphicData uri="http://schemas.openxmlformats.org/drawingml/2006/table">
            <a:tbl>
              <a:tblPr/>
              <a:tblGrid>
                <a:gridCol w="2795610"/>
                <a:gridCol w="855373"/>
                <a:gridCol w="803216"/>
                <a:gridCol w="2075844"/>
              </a:tblGrid>
              <a:tr h="213818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1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Tidak 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545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AKK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(54,5%)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(45,5%)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 ( 1 - 20)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18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EBIOP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509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Epidemiologi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(40,0%)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(60,0%)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 ( 1 -3 )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Biostatistika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6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Kependudukan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9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Promkes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(38,5%)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(61,5%)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 (0,75 - 5,5 )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6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Kesling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(44,4%)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(55,6%)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  ( 1 - 3 )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6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8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Gizi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(88,2%)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(11,8%)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2,83 ( 1 - 8 )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8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FKM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1,47 ( 0,5 - 3,25 )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(61,2%)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33(38,8%)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2,67 ( 0,5 - 20 )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4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 : Assessment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70200"/>
              </p:ext>
            </p:extLst>
          </p:nvPr>
        </p:nvGraphicFramePr>
        <p:xfrm>
          <a:off x="2143310" y="1881981"/>
          <a:ext cx="6651066" cy="4357456"/>
        </p:xfrm>
        <a:graphic>
          <a:graphicData uri="http://schemas.openxmlformats.org/drawingml/2006/table">
            <a:tbl>
              <a:tblPr/>
              <a:tblGrid>
                <a:gridCol w="2847421"/>
                <a:gridCol w="871226"/>
                <a:gridCol w="818102"/>
                <a:gridCol w="2114317"/>
              </a:tblGrid>
              <a:tr h="351231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9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Tidak 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9279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AKK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(45,5%)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(54,5%)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4,56 ( 0,33 - 16)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3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EBIOP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732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Epidemiologi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(30,0%)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(60,0%)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4,11 ( 1.73 -12 )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79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Biostatistika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2(25,0%)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(75,0%)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 { 1 - 4 )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Kependudukan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2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Promkes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(15,4%)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(84,6%)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9,66  ( 1 - 34 )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Kesling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(44,4%)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(55,6%)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  ( 1 - 27 )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5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K3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 (  1 - 1 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8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Gizi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(29,4%)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(70,6%)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2,94 ( 1 - 10 )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8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FKM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(28,6%)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(71,4%)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4,25 ( 1 - 17 )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58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(31,8%)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58(68,2%)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5,02  ( 0,33 - 34 )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27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1825" indent="-631825">
              <a:buFont typeface="Wingdings" panose="05000000000000000000" pitchFamily="2" charset="2"/>
              <a:buChar char="q"/>
            </a:pPr>
            <a:r>
              <a:rPr lang="en-US" sz="4000" dirty="0" err="1" smtClean="0"/>
              <a:t>Evaluasi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dibatasi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b="1" dirty="0" err="1" smtClean="0"/>
              <a:t>pemanfaatan</a:t>
            </a:r>
            <a:r>
              <a:rPr lang="en-US" sz="4000" b="1" dirty="0" smtClean="0"/>
              <a:t> Aula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mendukung</a:t>
            </a:r>
            <a:r>
              <a:rPr lang="en-US" sz="4000" dirty="0" smtClean="0"/>
              <a:t> </a:t>
            </a:r>
            <a:r>
              <a:rPr lang="en-US" sz="4000" dirty="0" err="1" smtClean="0"/>
              <a:t>kelancaran</a:t>
            </a:r>
            <a:r>
              <a:rPr lang="en-US" sz="4000" dirty="0" smtClean="0"/>
              <a:t> Proses </a:t>
            </a:r>
            <a:r>
              <a:rPr lang="en-US" sz="4000" dirty="0" err="1" smtClean="0"/>
              <a:t>Belajar</a:t>
            </a:r>
            <a:r>
              <a:rPr lang="en-US" sz="4000" dirty="0" smtClean="0"/>
              <a:t> </a:t>
            </a:r>
            <a:r>
              <a:rPr lang="en-US" sz="4000" dirty="0" err="1" smtClean="0"/>
              <a:t>Mengajar</a:t>
            </a:r>
            <a:r>
              <a:rPr lang="en-US" sz="4000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(data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diambil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8 April 2021)</a:t>
            </a:r>
          </a:p>
          <a:p>
            <a:pPr marL="631825" indent="-631825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4000" dirty="0" err="1" smtClean="0"/>
              <a:t>Untuk</a:t>
            </a:r>
            <a:r>
              <a:rPr lang="en-US" sz="4000" dirty="0"/>
              <a:t> </a:t>
            </a:r>
            <a:r>
              <a:rPr lang="en-US" sz="4000" dirty="0" err="1" smtClean="0"/>
              <a:t>evaluasi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PHISS, </a:t>
            </a:r>
            <a:r>
              <a:rPr lang="en-US" sz="4000" dirty="0" err="1" smtClean="0"/>
              <a:t>belum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dilakukan</a:t>
            </a:r>
            <a:r>
              <a:rPr lang="en-US" sz="4000" dirty="0" smtClean="0"/>
              <a:t> </a:t>
            </a:r>
            <a:r>
              <a:rPr lang="en-US" sz="3200" dirty="0" smtClean="0"/>
              <a:t>(data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tersedia</a:t>
            </a:r>
            <a:r>
              <a:rPr lang="en-US" sz="3200" dirty="0" smtClean="0"/>
              <a:t>,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penyempurnaan</a:t>
            </a:r>
            <a:r>
              <a:rPr lang="en-US" sz="3200" dirty="0" smtClean="0"/>
              <a:t> programmer)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9407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1825" indent="-631825">
              <a:buFont typeface="Wingdings" panose="05000000000000000000" pitchFamily="2" charset="2"/>
              <a:buChar char="q"/>
            </a:pPr>
            <a:r>
              <a:rPr lang="en-US" sz="3200" dirty="0" err="1" smtClean="0"/>
              <a:t>Jumlah</a:t>
            </a:r>
            <a:r>
              <a:rPr lang="en-US" sz="3200" dirty="0" smtClean="0"/>
              <a:t> MK 							=  212 MK</a:t>
            </a:r>
          </a:p>
          <a:p>
            <a:pPr marL="631825" indent="-631825">
              <a:buFont typeface="Wingdings" panose="05000000000000000000" pitchFamily="2" charset="2"/>
              <a:buChar char="q"/>
            </a:pPr>
            <a:r>
              <a:rPr lang="en-US" sz="3200" dirty="0" err="1" smtClean="0"/>
              <a:t>Jumlah</a:t>
            </a:r>
            <a:r>
              <a:rPr lang="en-US" sz="3200" dirty="0" smtClean="0"/>
              <a:t> MK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					=  297 MK</a:t>
            </a:r>
          </a:p>
          <a:p>
            <a:pPr marL="631825" indent="-631825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3200" dirty="0" err="1" smtClean="0"/>
              <a:t>Jumlah</a:t>
            </a:r>
            <a:r>
              <a:rPr lang="en-US" sz="3200" dirty="0" smtClean="0"/>
              <a:t> MK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memerlukan</a:t>
            </a:r>
            <a:r>
              <a:rPr lang="en-US" sz="3200" dirty="0" smtClean="0"/>
              <a:t> AULA	=    31 MK </a:t>
            </a:r>
            <a:r>
              <a:rPr lang="en-US" sz="2400" dirty="0" smtClean="0"/>
              <a:t>(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  <a:r>
              <a:rPr lang="en-US" sz="2400" dirty="0" err="1" smtClean="0"/>
              <a:t>Skripsi</a:t>
            </a:r>
            <a:r>
              <a:rPr lang="en-US" sz="2400" dirty="0" smtClean="0"/>
              <a:t>, </a:t>
            </a:r>
            <a:r>
              <a:rPr lang="en-US" sz="2400" dirty="0" err="1" smtClean="0"/>
              <a:t>Tesis</a:t>
            </a:r>
            <a:r>
              <a:rPr lang="en-US" sz="2400" dirty="0" smtClean="0"/>
              <a:t>, </a:t>
            </a:r>
            <a:r>
              <a:rPr lang="en-US" sz="2400" dirty="0" err="1" smtClean="0"/>
              <a:t>Desertasi</a:t>
            </a:r>
            <a:r>
              <a:rPr lang="en-US" sz="2400" dirty="0" smtClean="0"/>
              <a:t>, KKN, </a:t>
            </a:r>
            <a:r>
              <a:rPr lang="en-US" sz="2400" dirty="0" err="1" smtClean="0"/>
              <a:t>Magang</a:t>
            </a:r>
            <a:r>
              <a:rPr lang="en-US" sz="2400" dirty="0" smtClean="0"/>
              <a:t>) </a:t>
            </a:r>
          </a:p>
          <a:p>
            <a:pPr marL="631825" indent="-631825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			=  181 MK</a:t>
            </a:r>
          </a:p>
          <a:p>
            <a:pPr marL="577850" indent="53975">
              <a:buNone/>
            </a:pP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MK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1 MK)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798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err="1" smtClean="0"/>
              <a:t>Gambaran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Pemanfaat</a:t>
            </a:r>
            <a:r>
              <a:rPr lang="en-US" sz="5400" b="1" dirty="0" smtClean="0"/>
              <a:t> Aula </a:t>
            </a:r>
          </a:p>
          <a:p>
            <a:pPr marL="0" indent="0" algn="ctr">
              <a:buNone/>
            </a:pP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</a:p>
          <a:p>
            <a:pPr marL="0" indent="0" algn="ctr">
              <a:buNone/>
            </a:pPr>
            <a:r>
              <a:rPr lang="en-US" sz="5400" b="1" dirty="0" smtClean="0"/>
              <a:t>Program </a:t>
            </a:r>
            <a:r>
              <a:rPr lang="en-US" sz="5400" b="1" dirty="0" err="1" smtClean="0"/>
              <a:t>Studi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12704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200" dirty="0" err="1" smtClean="0"/>
              <a:t>Sebesar</a:t>
            </a:r>
            <a:r>
              <a:rPr lang="en-US" sz="3200" dirty="0" smtClean="0"/>
              <a:t> 85 MK (47%)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AULA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PBM</a:t>
            </a:r>
          </a:p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3200" dirty="0" smtClean="0"/>
              <a:t>Ada 3 Prodi,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AULA 50%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S2 </a:t>
            </a:r>
            <a:r>
              <a:rPr lang="en-US" sz="3200" dirty="0" err="1" smtClean="0"/>
              <a:t>Kesling</a:t>
            </a:r>
            <a:r>
              <a:rPr lang="en-US" sz="3200" dirty="0" smtClean="0"/>
              <a:t>, S1 </a:t>
            </a:r>
            <a:r>
              <a:rPr lang="en-US" sz="3200" dirty="0" err="1" smtClean="0"/>
              <a:t>Kesmas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S1 </a:t>
            </a:r>
            <a:r>
              <a:rPr lang="en-US" sz="3200" dirty="0" err="1" smtClean="0"/>
              <a:t>Gizi</a:t>
            </a:r>
            <a:endParaRPr lang="en-US" sz="3200" dirty="0" smtClean="0"/>
          </a:p>
          <a:p>
            <a:pPr marL="685800" indent="-6858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3200" dirty="0" smtClean="0"/>
              <a:t>S2 K3,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MK yang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AULA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PBM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801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Pemanfaatan</a:t>
            </a:r>
            <a:r>
              <a:rPr lang="en-US" dirty="0" smtClean="0"/>
              <a:t> Aula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97247"/>
              </p:ext>
            </p:extLst>
          </p:nvPr>
        </p:nvGraphicFramePr>
        <p:xfrm>
          <a:off x="3146612" y="2057400"/>
          <a:ext cx="6078070" cy="3899647"/>
        </p:xfrm>
        <a:graphic>
          <a:graphicData uri="http://schemas.openxmlformats.org/drawingml/2006/table">
            <a:tbl>
              <a:tblPr/>
              <a:tblGrid>
                <a:gridCol w="3204438"/>
                <a:gridCol w="980462"/>
                <a:gridCol w="920679"/>
                <a:gridCol w="972491"/>
              </a:tblGrid>
              <a:tr h="259153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Pemanfaatan 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5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Tidak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2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Kesehatan Masyarakat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(39,2%)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(60,8%)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0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Ilmu Gizi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39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Ilmu Kesehatan Masyarakat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(66,7%)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(33,3%)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Administrasi dan Kebijakan Kesehatan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(71,4%)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(28,6%)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60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Kesehatan Dan Kseselamatan Kerja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39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Epidemiologi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(75,0%)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(25,0%)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6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Kesehatan Lingkungan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(37,5%)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(62,5%)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8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Ilmu Kesehatan Masyarakat (S3)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(60,0%)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(40,0%)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(53,0%)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(47,0%)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7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Aula : Delivery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584178"/>
              </p:ext>
            </p:extLst>
          </p:nvPr>
        </p:nvGraphicFramePr>
        <p:xfrm>
          <a:off x="2178425" y="2084296"/>
          <a:ext cx="7092575" cy="3274311"/>
        </p:xfrm>
        <a:graphic>
          <a:graphicData uri="http://schemas.openxmlformats.org/drawingml/2006/table">
            <a:tbl>
              <a:tblPr/>
              <a:tblGrid>
                <a:gridCol w="3133163"/>
                <a:gridCol w="941294"/>
                <a:gridCol w="927847"/>
                <a:gridCol w="2090271"/>
              </a:tblGrid>
              <a:tr h="241265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466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Masyarakat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(35,4%)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(64,6%)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4,04  (1  - 15 )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42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Gizi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(80,0%)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3(20,0%)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   ( 2 -10 )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8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Kesehatan Masyarakat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(62,5%)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(37,5%)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3,67  ( 3 - 5 )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6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Administrasi dan Kebijakan Kesehatan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  ( 11  - 12)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8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(33,3%)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(66,6%)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  (  1  -  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53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Lingkungan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  ( 1  -  11 )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Kesehatan Masyarakat (S3)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  (  6 - 6 )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6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(43,5%)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(56,5%)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4,71  ( 1 - 12 )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 : </a:t>
            </a:r>
            <a:r>
              <a:rPr lang="en-US" dirty="0" smtClean="0">
                <a:solidFill>
                  <a:prstClr val="black"/>
                </a:solidFill>
              </a:rPr>
              <a:t>Interaction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49303"/>
              </p:ext>
            </p:extLst>
          </p:nvPr>
        </p:nvGraphicFramePr>
        <p:xfrm>
          <a:off x="2383117" y="2091251"/>
          <a:ext cx="7244976" cy="3368926"/>
        </p:xfrm>
        <a:graphic>
          <a:graphicData uri="http://schemas.openxmlformats.org/drawingml/2006/table">
            <a:tbl>
              <a:tblPr/>
              <a:tblGrid>
                <a:gridCol w="2915396"/>
                <a:gridCol w="892024"/>
                <a:gridCol w="837632"/>
                <a:gridCol w="2599924"/>
              </a:tblGrid>
              <a:tr h="235090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9093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Masyarakat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(58,3%)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(41,7%)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2,13  (0,5  - 6 )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4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Gizi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(80,0%)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3(20,0%)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   ( 2 -2 )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Kesehatan Masyarakat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3,25  ( 1 - 5 )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93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Administrasi dan Kebijakan Kesehatan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(75,0%)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  ( 20  - 20)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2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(66,7%)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(33,3%)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  (  2 -  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1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Lingkungan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(80,0%)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 ( 1  -  2 )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4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Kesehatan Masyarakat (S3)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  (  6 - 6 )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3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(61,2%)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(38,8%)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 ( 0,5 - 20 )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Pemanfaatan</a:t>
            </a:r>
            <a:r>
              <a:rPr lang="en-US" dirty="0">
                <a:solidFill>
                  <a:prstClr val="black"/>
                </a:solidFill>
              </a:rPr>
              <a:t> Aula : </a:t>
            </a:r>
            <a:r>
              <a:rPr lang="en-US" dirty="0" smtClean="0">
                <a:solidFill>
                  <a:prstClr val="black"/>
                </a:solidFill>
              </a:rPr>
              <a:t>Assessment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523707"/>
              </p:ext>
            </p:extLst>
          </p:nvPr>
        </p:nvGraphicFramePr>
        <p:xfrm>
          <a:off x="1922929" y="2111189"/>
          <a:ext cx="7207624" cy="3398923"/>
        </p:xfrm>
        <a:graphic>
          <a:graphicData uri="http://schemas.openxmlformats.org/drawingml/2006/table">
            <a:tbl>
              <a:tblPr/>
              <a:tblGrid>
                <a:gridCol w="3213847"/>
                <a:gridCol w="1089212"/>
                <a:gridCol w="914400"/>
                <a:gridCol w="1990165"/>
              </a:tblGrid>
              <a:tr h="30928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Rata-rata (min - Maks) file yang diuploud di Aula (TM)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716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Masyarakat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(33,3%)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(66,7%)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5,57  (0,33  - 34 )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5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Gizi (S1)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(13,3%)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13(86,7%)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   ( 1 -17 )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3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Ilmu Kesehatan Masyarakat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(75,0%)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  ( 1 - 13 )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94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Administrasi dan Kebijakan Kesehatan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  ( 3  - 6)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21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(100%)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2,67  (  2 -  6 )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30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Kesehatan Lingkungan (S2)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(60,0%)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(40,0%)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 ( 1  -  1 )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6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(31,8%)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(68,2%)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5,02  ( 0,33 - 34 )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2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1522</Words>
  <Application>Microsoft Office PowerPoint</Application>
  <PresentationFormat>Widescreen</PresentationFormat>
  <Paragraphs>378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Evaluasi PBM </vt:lpstr>
      <vt:lpstr>PowerPoint Presentation</vt:lpstr>
      <vt:lpstr>PowerPoint Presentation</vt:lpstr>
      <vt:lpstr>PowerPoint Presentation</vt:lpstr>
      <vt:lpstr>Pemanfaatan Aula</vt:lpstr>
      <vt:lpstr>Pemanfaatan Aula</vt:lpstr>
      <vt:lpstr>Pemanfaatan Aula : Delivery</vt:lpstr>
      <vt:lpstr>Pemanfaatan Aula : Interaction</vt:lpstr>
      <vt:lpstr>Pemanfaatan Aula : Assessment</vt:lpstr>
      <vt:lpstr>PowerPoint Presentation</vt:lpstr>
      <vt:lpstr>Pemanfaatan Aula</vt:lpstr>
      <vt:lpstr>PowerPoint Presentation</vt:lpstr>
      <vt:lpstr>Pemanfaatan Aula : Delivery</vt:lpstr>
      <vt:lpstr>Pemanfaatan Aula : Interaction</vt:lpstr>
      <vt:lpstr>Pemanfaatan Aula :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PBM</dc:title>
  <dc:creator>WINDOWS 8.1</dc:creator>
  <cp:lastModifiedBy>WINDOWS 8.1</cp:lastModifiedBy>
  <cp:revision>14</cp:revision>
  <dcterms:created xsi:type="dcterms:W3CDTF">2021-04-19T23:11:04Z</dcterms:created>
  <dcterms:modified xsi:type="dcterms:W3CDTF">2021-04-20T07:06:43Z</dcterms:modified>
</cp:coreProperties>
</file>